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93" r:id="rId4"/>
    <p:sldId id="290" r:id="rId5"/>
    <p:sldId id="294" r:id="rId6"/>
    <p:sldId id="295" r:id="rId7"/>
    <p:sldId id="296" r:id="rId8"/>
    <p:sldId id="298" r:id="rId9"/>
    <p:sldId id="297" r:id="rId10"/>
    <p:sldId id="299" r:id="rId11"/>
    <p:sldId id="303" r:id="rId12"/>
    <p:sldId id="265" r:id="rId13"/>
    <p:sldId id="264" r:id="rId14"/>
    <p:sldId id="302" r:id="rId15"/>
    <p:sldId id="304" r:id="rId16"/>
    <p:sldId id="309" r:id="rId17"/>
    <p:sldId id="307" r:id="rId18"/>
    <p:sldId id="313" r:id="rId19"/>
    <p:sldId id="314" r:id="rId20"/>
    <p:sldId id="312" r:id="rId21"/>
    <p:sldId id="315" r:id="rId22"/>
    <p:sldId id="316" r:id="rId23"/>
    <p:sldId id="317" r:id="rId24"/>
    <p:sldId id="319" r:id="rId2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8A8E-719E-4824-B8A8-0B3BFC912AA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875FE-67BC-4B26-A676-21466924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6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83C268E-49D3-4AE4-BC96-DAC4CD2E2AB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0A233D-3911-4BE8-951A-AB3215C6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our best performing 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233D-3911-4BE8-951A-AB3215C69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guesses as to which ad generated</a:t>
            </a:r>
            <a:r>
              <a:rPr lang="en-US" baseline="0" dirty="0"/>
              <a:t> the most clicks?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233D-3911-4BE8-951A-AB3215C69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72AE15-F3FF-4864-B1A4-8A201B43C87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AC40BB-E8DD-42F3-8BBB-DCFDE71E33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cweb.pire.org/vtsurvey" TargetMode="External"/><Relationship Id="rId2" Type="http://schemas.openxmlformats.org/officeDocument/2006/relationships/hyperlink" Target="mailto:flewelling@pir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re.org/documents/Vermont_PFS_Eval/VT_PFS_YAS2014_Summary_Repor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209800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4000" dirty="0"/>
              <a:t>Conducting Community-Level Surveys of Young Adults:</a:t>
            </a: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r>
              <a:rPr lang="en-US" sz="4000" dirty="0"/>
              <a:t>The </a:t>
            </a:r>
            <a:r>
              <a:rPr lang="en-US" sz="4000" dirty="0">
                <a:solidFill>
                  <a:srgbClr val="00B050"/>
                </a:solidFill>
              </a:rPr>
              <a:t>Vermont</a:t>
            </a:r>
            <a:r>
              <a:rPr lang="en-US" sz="4000" dirty="0"/>
              <a:t> Experience</a:t>
            </a:r>
            <a:r>
              <a:rPr lang="en-US" sz="3200" dirty="0"/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200" dirty="0"/>
              <a:t>Bob </a:t>
            </a:r>
            <a:r>
              <a:rPr lang="en-US" sz="3200" dirty="0" err="1"/>
              <a:t>Flewelling</a:t>
            </a:r>
            <a:endParaRPr lang="en-US" sz="3200" dirty="0"/>
          </a:p>
          <a:p>
            <a:pPr algn="ctr"/>
            <a:r>
              <a:rPr lang="en-US" dirty="0"/>
              <a:t>Pacific Institute for Research and Evaluation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7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endParaRPr lang="en-US" dirty="0"/>
          </a:p>
          <a:p>
            <a:pPr marL="624078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US" sz="3200" dirty="0"/>
              <a:t>Targeted invitations to individuals </a:t>
            </a:r>
          </a:p>
          <a:p>
            <a:pPr marL="624078" indent="-51435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US" sz="3200" dirty="0"/>
              <a:t>Open invitations (i.e. advertising) to targeted subgroups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Recruiting respondents for online surveys</a:t>
            </a:r>
          </a:p>
        </p:txBody>
      </p:sp>
    </p:spTree>
    <p:extLst>
      <p:ext uri="{BB962C8B-B14F-4D97-AF65-F5344CB8AC3E}">
        <p14:creationId xmlns:p14="http://schemas.microsoft.com/office/powerpoint/2010/main" val="305638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>
            <a:normAutofit/>
          </a:bodyPr>
          <a:lstStyle/>
          <a:p>
            <a:pPr marL="852678" indent="-742950" algn="ctr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3600" dirty="0"/>
              <a:t>62 percent</a:t>
            </a:r>
          </a:p>
          <a:p>
            <a:pPr marL="852678" indent="-742950" algn="ctr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3600" dirty="0"/>
              <a:t>76 percent</a:t>
            </a:r>
          </a:p>
          <a:p>
            <a:pPr marL="852678" indent="-742950" algn="ctr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3600" dirty="0"/>
              <a:t>87 percent</a:t>
            </a:r>
          </a:p>
          <a:p>
            <a:pPr marL="109728" indent="0">
              <a:spcAft>
                <a:spcPts val="1800"/>
              </a:spcAft>
              <a:buSzPct val="100000"/>
              <a:buNone/>
            </a:pPr>
            <a:r>
              <a:rPr lang="en-US" sz="3600" dirty="0"/>
              <a:t>     Answer:    </a:t>
            </a:r>
            <a:r>
              <a:rPr lang="en-US" sz="3600" b="1" dirty="0">
                <a:solidFill>
                  <a:srgbClr val="C00000"/>
                </a:solidFill>
              </a:rPr>
              <a:t>87 percent</a:t>
            </a:r>
          </a:p>
          <a:p>
            <a:pPr marL="109728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464646"/>
                </a:solidFill>
              </a:rPr>
              <a:t>What percentage of young adults in the U.S. use Facebook?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48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54" y="882574"/>
            <a:ext cx="6188546" cy="58735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>
            <a:normAutofit/>
          </a:bodyPr>
          <a:lstStyle/>
          <a:p>
            <a:r>
              <a:rPr lang="en-US" sz="2400" dirty="0"/>
              <a:t>This is how the ad appeared in newsfeed</a:t>
            </a:r>
          </a:p>
        </p:txBody>
      </p:sp>
    </p:spTree>
    <p:extLst>
      <p:ext uri="{BB962C8B-B14F-4D97-AF65-F5344CB8AC3E}">
        <p14:creationId xmlns:p14="http://schemas.microsoft.com/office/powerpoint/2010/main" val="323185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950"/>
            <a:ext cx="4256091" cy="2234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3" y="33950"/>
            <a:ext cx="4248160" cy="2230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256091" cy="2234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3" y="2438399"/>
            <a:ext cx="4259476" cy="2234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0" y="4749049"/>
            <a:ext cx="4256091" cy="2043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3" y="4773192"/>
            <a:ext cx="4248160" cy="20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completed surveys each year*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905001"/>
            <a:ext cx="7239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096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*Advertising costs were $3000-4000 each year </a:t>
            </a:r>
          </a:p>
        </p:txBody>
      </p:sp>
    </p:spTree>
    <p:extLst>
      <p:ext uri="{BB962C8B-B14F-4D97-AF65-F5344CB8AC3E}">
        <p14:creationId xmlns:p14="http://schemas.microsoft.com/office/powerpoint/2010/main" val="134573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CSAP encourages grantees to strive for </a:t>
            </a:r>
            <a:r>
              <a:rPr lang="en-US" b="1" dirty="0">
                <a:solidFill>
                  <a:srgbClr val="C00000"/>
                </a:solidFill>
              </a:rPr>
              <a:t>70%</a:t>
            </a:r>
            <a:r>
              <a:rPr lang="en-US" dirty="0"/>
              <a:t> response rate in community-level surveys</a:t>
            </a:r>
          </a:p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/>
              <a:t>But…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Response rate </a:t>
            </a:r>
            <a:r>
              <a:rPr lang="en-US" b="1" dirty="0">
                <a:solidFill>
                  <a:srgbClr val="C00000"/>
                </a:solidFill>
              </a:rPr>
              <a:t>cannot be calculated</a:t>
            </a:r>
            <a:r>
              <a:rPr lang="en-US" dirty="0"/>
              <a:t> for surveys using an open invitation to all eligible respondents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response rates?</a:t>
            </a:r>
          </a:p>
        </p:txBody>
      </p:sp>
    </p:spTree>
    <p:extLst>
      <p:ext uri="{BB962C8B-B14F-4D97-AF65-F5344CB8AC3E}">
        <p14:creationId xmlns:p14="http://schemas.microsoft.com/office/powerpoint/2010/main" val="351630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80026"/>
              </p:ext>
            </p:extLst>
          </p:nvPr>
        </p:nvGraphicFramePr>
        <p:xfrm>
          <a:off x="990600" y="2057401"/>
          <a:ext cx="7086599" cy="397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0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 of completed surveys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of persons “invited” 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How determined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Pseudo-response rate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72,106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age-eligible residents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4.4%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62,732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 age-eligible residents who use Facebook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5.1%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6,350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persons who clicked on the survey link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50.4%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464646"/>
                </a:solidFill>
              </a:rPr>
              <a:t>Vermont YAS “pseudo” response rate (2014)</a:t>
            </a:r>
            <a:endParaRPr lang="en-US" sz="4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25" y="3025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0622"/>
              </p:ext>
            </p:extLst>
          </p:nvPr>
        </p:nvGraphicFramePr>
        <p:xfrm>
          <a:off x="990600" y="2057401"/>
          <a:ext cx="7086599" cy="397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0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 of completed surveys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of persons “invited” 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How determined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Pseudo-response rate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72,106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age-eligible residents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4.4%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62,732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 age-eligible residents who use Facebook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5.1%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6,350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persons who clicked on the survey link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50.4%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464646"/>
                </a:solidFill>
              </a:rPr>
              <a:t>Can an open invitation online survey attain a 70% response rate?</a:t>
            </a:r>
            <a:endParaRPr 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25" y="3025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808288"/>
            <a:ext cx="3971924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4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93837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700" dirty="0"/>
              <a:t>Weighted</a:t>
            </a:r>
            <a:r>
              <a:rPr lang="en-US" sz="2700" baseline="30000" dirty="0"/>
              <a:t>1</a:t>
            </a:r>
            <a:r>
              <a:rPr lang="en-US" sz="2700" dirty="0"/>
              <a:t> Prevalence Estimates for Key Outcomes:</a:t>
            </a:r>
            <a:br>
              <a:rPr lang="en-US" sz="2700" dirty="0"/>
            </a:br>
            <a:r>
              <a:rPr lang="en-US" sz="2600" dirty="0"/>
              <a:t>YAS Comparisons to VT NSDUH 2012-13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20429"/>
              </p:ext>
            </p:extLst>
          </p:nvPr>
        </p:nvGraphicFramePr>
        <p:xfrm>
          <a:off x="990600" y="1828800"/>
          <a:ext cx="7010399" cy="376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Measure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Young Adult Survey (2014)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NSDUH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(2012-13)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Alcohol use in past 30 days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74.7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69.3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Binge drinking in past 30 days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55.3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45.1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Marijuana use in past 30 days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37.3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28.7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Non-medical use of Rx pain relievers in past year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7.4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9438" y="3105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198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Weighted by gender, age group, and county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0806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Data from individual years:</a:t>
            </a:r>
          </a:p>
          <a:p>
            <a:pPr lvl="1"/>
            <a:r>
              <a:rPr lang="en-US" sz="2800" dirty="0"/>
              <a:t>State-level data for assessment and planning</a:t>
            </a:r>
          </a:p>
          <a:p>
            <a:pPr lvl="1"/>
            <a:r>
              <a:rPr lang="en-US" sz="2800" dirty="0"/>
              <a:t>Community-level data for assessing and planning</a:t>
            </a:r>
          </a:p>
          <a:p>
            <a:r>
              <a:rPr lang="en-US" sz="3200" b="1" dirty="0"/>
              <a:t>Data from multiple years:</a:t>
            </a:r>
          </a:p>
          <a:p>
            <a:pPr lvl="1"/>
            <a:r>
              <a:rPr lang="en-US" sz="2800" dirty="0"/>
              <a:t>State and community-level data for tracking changes in outcome measures over time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YAS data</a:t>
            </a:r>
          </a:p>
        </p:txBody>
      </p:sp>
    </p:spTree>
    <p:extLst>
      <p:ext uri="{BB962C8B-B14F-4D97-AF65-F5344CB8AC3E}">
        <p14:creationId xmlns:p14="http://schemas.microsoft.com/office/powerpoint/2010/main" val="5624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524625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8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lnSpcReduction="10000"/>
          </a:bodyPr>
          <a:lstStyle/>
          <a:p>
            <a:pPr marL="109728" indent="0">
              <a:buSzPct val="100000"/>
              <a:buNone/>
            </a:pPr>
            <a:r>
              <a:rPr lang="en-US" sz="3200" b="1" dirty="0"/>
              <a:t>State Level:</a:t>
            </a:r>
          </a:p>
          <a:p>
            <a:pPr marL="624078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/>
              <a:t>Statewide tables showing distributions of all items by age group, gender, and student status </a:t>
            </a:r>
          </a:p>
          <a:p>
            <a:pPr marL="624078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/>
              <a:t>Statewide Report (10 pages plus ES)</a:t>
            </a:r>
          </a:p>
          <a:p>
            <a:pPr marL="624078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/>
              <a:t>One-page fact sheet</a:t>
            </a:r>
          </a:p>
          <a:p>
            <a:pPr marL="109728" indent="0">
              <a:buSzPct val="100000"/>
              <a:buNone/>
            </a:pPr>
            <a:r>
              <a:rPr lang="en-US" sz="3200" b="1" dirty="0"/>
              <a:t>County Level: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/>
              <a:t>County-specific tables for PFS community grantees (comparing county on each item to remainder of state)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Products from 2014 YAS</a:t>
            </a:r>
          </a:p>
        </p:txBody>
      </p:sp>
    </p:spTree>
    <p:extLst>
      <p:ext uri="{BB962C8B-B14F-4D97-AF65-F5344CB8AC3E}">
        <p14:creationId xmlns:p14="http://schemas.microsoft.com/office/powerpoint/2010/main" val="357951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7391400" cy="434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Number of days in past 30 days:</a:t>
            </a:r>
            <a:br>
              <a:rPr lang="en-US" sz="3600" dirty="0"/>
            </a:br>
            <a:r>
              <a:rPr lang="en-US" sz="3600" dirty="0"/>
              <a:t>Binge drinking and marijuana use</a:t>
            </a:r>
          </a:p>
        </p:txBody>
      </p:sp>
    </p:spTree>
    <p:extLst>
      <p:ext uri="{BB962C8B-B14F-4D97-AF65-F5344CB8AC3E}">
        <p14:creationId xmlns:p14="http://schemas.microsoft.com/office/powerpoint/2010/main" val="52970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7772400" cy="419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Low perceived risk of use: Binge drinking, marijuana use, and Rx pain reliever misuse</a:t>
            </a:r>
          </a:p>
        </p:txBody>
      </p:sp>
    </p:spTree>
    <p:extLst>
      <p:ext uri="{BB962C8B-B14F-4D97-AF65-F5344CB8AC3E}">
        <p14:creationId xmlns:p14="http://schemas.microsoft.com/office/powerpoint/2010/main" val="321168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en-US" sz="2800" dirty="0"/>
              <a:t>Heroin and/or other hard drugs, addiction, or drug-related crime  is a problem (either statewide or in community)</a:t>
            </a:r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en-US" sz="2800" dirty="0"/>
              <a:t>Marijuana is not harmful and/or should be legalized</a:t>
            </a:r>
          </a:p>
          <a:p>
            <a:pPr marL="624078" indent="-514350">
              <a:spcAft>
                <a:spcPts val="600"/>
              </a:spcAft>
              <a:buAutoNum type="arabicPeriod"/>
            </a:pPr>
            <a:r>
              <a:rPr lang="en-US" sz="2800" dirty="0"/>
              <a:t>Liked the survey / thanks for doing this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800" dirty="0"/>
              <a:t>Top 3 most common comments received (2014 YAS)</a:t>
            </a:r>
          </a:p>
        </p:txBody>
      </p:sp>
    </p:spTree>
    <p:extLst>
      <p:ext uri="{BB962C8B-B14F-4D97-AF65-F5344CB8AC3E}">
        <p14:creationId xmlns:p14="http://schemas.microsoft.com/office/powerpoint/2010/main" val="276872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lvl="0" indent="0" algn="ctr">
              <a:spcBef>
                <a:spcPts val="1200"/>
              </a:spcBef>
              <a:buClr>
                <a:srgbClr val="2DA2BF"/>
              </a:buClr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109728" lvl="0" indent="0" algn="ctr">
              <a:spcBef>
                <a:spcPts val="1200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prstClr val="white"/>
                </a:solidFill>
              </a:rPr>
              <a:t>Bob Flewelling</a:t>
            </a:r>
          </a:p>
          <a:p>
            <a:pPr marL="109728" lvl="0" indent="0" algn="ctr">
              <a:spcAft>
                <a:spcPts val="1200"/>
              </a:spcAft>
              <a:buClr>
                <a:srgbClr val="2DA2BF"/>
              </a:buClr>
              <a:buNone/>
            </a:pPr>
            <a:r>
              <a:rPr lang="en-US" sz="2400" dirty="0">
                <a:solidFill>
                  <a:srgbClr val="DEF5FA">
                    <a:lumMod val="50000"/>
                  </a:srgbClr>
                </a:solidFill>
                <a:hlinkClick r:id="rId2"/>
              </a:rPr>
              <a:t>flewelling@pire.org</a:t>
            </a:r>
            <a:endParaRPr lang="en-US" sz="2400" dirty="0">
              <a:solidFill>
                <a:srgbClr val="DEF5FA">
                  <a:lumMod val="50000"/>
                </a:srgbClr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dirty="0"/>
              <a:t>To access the survey (no data will be recorded), go to:</a:t>
            </a:r>
          </a:p>
          <a:p>
            <a:pPr marL="109728" indent="0">
              <a:buNone/>
            </a:pPr>
            <a:r>
              <a:rPr lang="en-US" sz="2000" dirty="0">
                <a:hlinkClick r:id="rId3"/>
              </a:rPr>
              <a:t>http://ncweb.pire.org/vtsurvey</a:t>
            </a:r>
            <a:endParaRPr lang="en-US" sz="2000" dirty="0"/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/>
              <a:t>and click on the word “survey” in the graphic at the top of page. 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0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/>
              <a:t>To access statewide report, go to: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http://www.pire.org/documents/Vermont_PFS_Eval/VT_PFS_YAS2014_Summary_Report.pdf</a:t>
            </a:r>
            <a:endParaRPr lang="en-US" sz="2000" dirty="0"/>
          </a:p>
          <a:p>
            <a:pPr marL="109728" indent="0">
              <a:spcBef>
                <a:spcPts val="0"/>
              </a:spcBef>
              <a:buNone/>
            </a:pPr>
            <a:endParaRPr lang="en-US" sz="2000" dirty="0"/>
          </a:p>
          <a:p>
            <a:pPr marL="109728" indent="0">
              <a:spcBef>
                <a:spcPts val="0"/>
              </a:spcBef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Contact Info and Links</a:t>
            </a:r>
          </a:p>
        </p:txBody>
      </p:sp>
    </p:spTree>
    <p:extLst>
      <p:ext uri="{BB962C8B-B14F-4D97-AF65-F5344CB8AC3E}">
        <p14:creationId xmlns:p14="http://schemas.microsoft.com/office/powerpoint/2010/main" val="7071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Highest prevalence rates for most substances </a:t>
            </a:r>
          </a:p>
          <a:p>
            <a:pPr>
              <a:buSzPct val="100000"/>
            </a:pPr>
            <a:r>
              <a:rPr lang="en-US" dirty="0"/>
              <a:t>Existing surveys do not provide community-level data</a:t>
            </a:r>
          </a:p>
          <a:p>
            <a:pPr marL="109728" indent="0">
              <a:buSzPct val="100000"/>
              <a:buNone/>
            </a:pPr>
            <a:endParaRPr lang="en-US" sz="1200" dirty="0"/>
          </a:p>
          <a:p>
            <a:pPr marL="109728" indent="0">
              <a:buSzPct val="100000"/>
              <a:buNone/>
            </a:pPr>
            <a:r>
              <a:rPr lang="en-US" dirty="0"/>
              <a:t>Also:</a:t>
            </a:r>
          </a:p>
          <a:p>
            <a:pPr marL="109728" indent="0">
              <a:buSzPct val="100000"/>
              <a:buNone/>
            </a:pPr>
            <a:endParaRPr lang="en-US" sz="1200" dirty="0"/>
          </a:p>
          <a:p>
            <a:pPr lvl="0">
              <a:buClr>
                <a:srgbClr val="2DA2BF"/>
              </a:buClr>
              <a:buSzPct val="100000"/>
            </a:pPr>
            <a:r>
              <a:rPr lang="en-US" dirty="0">
                <a:solidFill>
                  <a:prstClr val="black"/>
                </a:solidFill>
              </a:rPr>
              <a:t>Young adults are often a mandated target population age group for funded initiatives  </a:t>
            </a:r>
          </a:p>
          <a:p>
            <a:pPr lvl="0">
              <a:buClr>
                <a:srgbClr val="2DA2BF"/>
              </a:buClr>
              <a:buSzPct val="100000"/>
            </a:pPr>
            <a:r>
              <a:rPr lang="en-US" dirty="0">
                <a:solidFill>
                  <a:prstClr val="black"/>
                </a:solidFill>
              </a:rPr>
              <a:t>Data are needed/required for evaluation 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700" dirty="0">
                <a:solidFill>
                  <a:srgbClr val="464646"/>
                </a:solidFill>
              </a:rPr>
              <a:t>Why focus on </a:t>
            </a:r>
            <a:r>
              <a:rPr lang="en-US" sz="3700" dirty="0">
                <a:solidFill>
                  <a:srgbClr val="FF0000"/>
                </a:solidFill>
              </a:rPr>
              <a:t>young adult </a:t>
            </a:r>
            <a:r>
              <a:rPr lang="en-US" sz="3700" dirty="0">
                <a:solidFill>
                  <a:srgbClr val="464646"/>
                </a:solidFill>
              </a:rPr>
              <a:t>surveys?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2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U.S. prevalence rates by age groups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91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248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2014 NSDUH</a:t>
            </a:r>
          </a:p>
        </p:txBody>
      </p:sp>
    </p:spTree>
    <p:extLst>
      <p:ext uri="{BB962C8B-B14F-4D97-AF65-F5344CB8AC3E}">
        <p14:creationId xmlns:p14="http://schemas.microsoft.com/office/powerpoint/2010/main" val="356078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Obtaining data from young adults at the community-level:</a:t>
            </a:r>
            <a:br>
              <a:rPr lang="en-US" dirty="0"/>
            </a:br>
            <a:r>
              <a:rPr lang="en-US" dirty="0"/>
              <a:t>Some considerations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93" y="3398170"/>
            <a:ext cx="2555213" cy="233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0"/>
            <a:ext cx="2362200" cy="1569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 single statewide survey – state controlled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124200"/>
            <a:ext cx="2438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Locally controlled surveys</a:t>
            </a:r>
          </a:p>
        </p:txBody>
      </p:sp>
    </p:spTree>
    <p:extLst>
      <p:ext uri="{BB962C8B-B14F-4D97-AF65-F5344CB8AC3E}">
        <p14:creationId xmlns:p14="http://schemas.microsoft.com/office/powerpoint/2010/main" val="388504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Greater levels of involvement, buy-in and ownership of the data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Facilitates state-community partnership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Communities may make greater use of the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advantages of locally controlled surveys</a:t>
            </a:r>
          </a:p>
        </p:txBody>
      </p:sp>
    </p:spTree>
    <p:extLst>
      <p:ext uri="{BB962C8B-B14F-4D97-AF65-F5344CB8AC3E}">
        <p14:creationId xmlns:p14="http://schemas.microsoft.com/office/powerpoint/2010/main" val="132638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en-US" sz="3000" dirty="0"/>
              <a:t>Standard survey content and methods applied across all communities (and over multiple years)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000" dirty="0"/>
              <a:t>Allows community organizations to focus on other tasks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000" dirty="0"/>
              <a:t>Can also be used to develop state-community partnership (over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64646"/>
                </a:solidFill>
              </a:rPr>
              <a:t>Potential advantages of state controlled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5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methodological consideration…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667000" cy="257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231442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Paper and pencil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366" y="4234190"/>
            <a:ext cx="2209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541693"/>
            <a:ext cx="2209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Other modes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2185276"/>
            <a:ext cx="18288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76171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Easy and inexpensive to distribute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Can potentially reach very large number of respondents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Built–in branching, skip patterns, and consistency checks 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3200" dirty="0"/>
              <a:t>Simplifies data management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online surveys</a:t>
            </a:r>
          </a:p>
        </p:txBody>
      </p:sp>
    </p:spTree>
    <p:extLst>
      <p:ext uri="{BB962C8B-B14F-4D97-AF65-F5344CB8AC3E}">
        <p14:creationId xmlns:p14="http://schemas.microsoft.com/office/powerpoint/2010/main" val="1681802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nt Partnerships for Success Eval Plan for 12-12-13 training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Vermont Partnerships for Success Eval Plan for 12-12-13 training</Template>
  <TotalTime>1504</TotalTime>
  <Words>749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Vermont Partnerships for Success Eval Plan for 12-12-13 training</vt:lpstr>
      <vt:lpstr>Conducting Community-Level Surveys of Young Adults:   The Vermont Experience   </vt:lpstr>
      <vt:lpstr>PowerPoint Presentation</vt:lpstr>
      <vt:lpstr>Why focus on young adult surveys?</vt:lpstr>
      <vt:lpstr>U.S. prevalence rates by age groups</vt:lpstr>
      <vt:lpstr>Obtaining data from young adults at the community-level: Some considerations</vt:lpstr>
      <vt:lpstr>Potential advantages of locally controlled surveys</vt:lpstr>
      <vt:lpstr>Potential advantages of state controlled surveys</vt:lpstr>
      <vt:lpstr>Another methodological consideration…</vt:lpstr>
      <vt:lpstr>Advantages of online surveys</vt:lpstr>
      <vt:lpstr>Recruiting respondents for online surveys</vt:lpstr>
      <vt:lpstr>What percentage of young adults in the U.S. use Facebook?</vt:lpstr>
      <vt:lpstr>This is how the ad appeared in newsfeed</vt:lpstr>
      <vt:lpstr>PowerPoint Presentation</vt:lpstr>
      <vt:lpstr>Number of completed surveys each year*</vt:lpstr>
      <vt:lpstr>What about response rates?</vt:lpstr>
      <vt:lpstr>Vermont YAS “pseudo” response rate (2014)</vt:lpstr>
      <vt:lpstr>Can an open invitation online survey attain a 70% response rate?</vt:lpstr>
      <vt:lpstr>Weighted1 Prevalence Estimates for Key Outcomes: YAS Comparisons to VT NSDUH 2012-13</vt:lpstr>
      <vt:lpstr>Uses for YAS data</vt:lpstr>
      <vt:lpstr>Products from 2014 YAS</vt:lpstr>
      <vt:lpstr>Number of days in past 30 days: Binge drinking and marijuana use</vt:lpstr>
      <vt:lpstr>Low perceived risk of use: Binge drinking, marijuana use, and Rx pain reliever misuse</vt:lpstr>
      <vt:lpstr>Top 3 most common comments received (2014 YAS)</vt:lpstr>
      <vt:lpstr>Contact Info and Links</vt:lpstr>
    </vt:vector>
  </TitlesOfParts>
  <Company>Agency Of Human Services - State Of 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Young Adult Survey: Recruitment through Facebook</dc:title>
  <dc:creator>Bob Flewelling</dc:creator>
  <cp:lastModifiedBy>Robert Flewelling</cp:lastModifiedBy>
  <cp:revision>88</cp:revision>
  <cp:lastPrinted>2014-09-14T20:51:17Z</cp:lastPrinted>
  <dcterms:created xsi:type="dcterms:W3CDTF">2014-07-25T15:40:16Z</dcterms:created>
  <dcterms:modified xsi:type="dcterms:W3CDTF">2018-10-15T21:24:35Z</dcterms:modified>
</cp:coreProperties>
</file>